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7" r:id="rId4"/>
    <p:sldId id="258" r:id="rId5"/>
    <p:sldId id="259" r:id="rId6"/>
    <p:sldId id="261" r:id="rId7"/>
    <p:sldId id="265" r:id="rId8"/>
    <p:sldId id="264" r:id="rId9"/>
    <p:sldId id="263" r:id="rId10"/>
    <p:sldId id="267" r:id="rId11"/>
    <p:sldId id="268" r:id="rId12"/>
    <p:sldId id="260" r:id="rId13"/>
  </p:sldIdLst>
  <p:sldSz cx="9144000" cy="5143500" type="screen16x9"/>
  <p:notesSz cx="6858000" cy="9144000"/>
  <p:embeddedFontLst>
    <p:embeddedFont>
      <p:font typeface="Dosis" panose="02010503020202060003" pitchFamily="2" charset="77"/>
      <p:regular r:id="rId15"/>
      <p:bold r:id="rId16"/>
    </p:embeddedFont>
    <p:embeddedFont>
      <p:font typeface="Roboto" panose="02000000000000000000" pitchFamily="2" charset="0"/>
      <p:regular r:id="rId17"/>
      <p:bold r:id="rId18"/>
      <p:italic r:id="rId19"/>
      <p:boldItalic r:id="rId20"/>
    </p:embeddedFont>
    <p:embeddedFont>
      <p:font typeface="Roboto Black" panose="02000000000000000000" pitchFamily="2" charset="0"/>
      <p:bold r:id="rId21"/>
      <p:boldItalic r:id="rId22"/>
    </p:embeddedFont>
    <p:embeddedFont>
      <p:font typeface="Roboto Thin"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120" d="100"/>
          <a:sy n="120"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8707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5396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62536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8018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356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98"/>
        <p:cNvGrpSpPr/>
        <p:nvPr/>
      </p:nvGrpSpPr>
      <p:grpSpPr>
        <a:xfrm>
          <a:off x="0" y="0"/>
          <a:ext cx="0" cy="0"/>
          <a:chOff x="0" y="0"/>
          <a:chExt cx="0" cy="0"/>
        </a:xfrm>
      </p:grpSpPr>
      <p:sp>
        <p:nvSpPr>
          <p:cNvPr id="99" name="Shape 99"/>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103"/>
        <p:cNvGrpSpPr/>
        <p:nvPr/>
      </p:nvGrpSpPr>
      <p:grpSpPr>
        <a:xfrm>
          <a:off x="0" y="0"/>
          <a:ext cx="0" cy="0"/>
          <a:chOff x="0" y="0"/>
          <a:chExt cx="0" cy="0"/>
        </a:xfrm>
      </p:grpSpPr>
      <p:sp>
        <p:nvSpPr>
          <p:cNvPr id="104" name="Shape 10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106" name="Shape 10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Churn Rate Capstone</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5600" dirty="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
        <p:nvSpPr>
          <p:cNvPr id="2" name="TextBox 1">
            <a:extLst>
              <a:ext uri="{FF2B5EF4-FFF2-40B4-BE49-F238E27FC236}">
                <a16:creationId xmlns:a16="http://schemas.microsoft.com/office/drawing/2014/main" id="{22556352-D125-5C45-8B22-3D30B3BD5BA1}"/>
              </a:ext>
            </a:extLst>
          </p:cNvPr>
          <p:cNvSpPr txBox="1"/>
          <p:nvPr/>
        </p:nvSpPr>
        <p:spPr>
          <a:xfrm>
            <a:off x="5826642" y="4247737"/>
            <a:ext cx="4540102" cy="369332"/>
          </a:xfrm>
          <a:prstGeom prst="rect">
            <a:avLst/>
          </a:prstGeom>
          <a:noFill/>
        </p:spPr>
        <p:txBody>
          <a:bodyPr wrap="square" rtlCol="0">
            <a:spAutoFit/>
          </a:bodyPr>
          <a:lstStyle/>
          <a:p>
            <a:r>
              <a:rPr lang="en-US" sz="1800" dirty="0">
                <a:solidFill>
                  <a:schemeClr val="bg1"/>
                </a:solidFill>
              </a:rPr>
              <a:t>By Jessica Hayden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3637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What user segment should </a:t>
            </a:r>
            <a:r>
              <a:rPr lang="en" sz="2400" b="1" dirty="0" err="1">
                <a:solidFill>
                  <a:srgbClr val="295269"/>
                </a:solidFill>
                <a:latin typeface="Roboto"/>
                <a:ea typeface="Roboto"/>
                <a:cs typeface="Roboto"/>
                <a:sym typeface="Roboto"/>
              </a:rPr>
              <a:t>Codeflix</a:t>
            </a:r>
            <a:r>
              <a:rPr lang="en" sz="2400" b="1" dirty="0">
                <a:solidFill>
                  <a:srgbClr val="295269"/>
                </a:solidFill>
                <a:latin typeface="Roboto"/>
                <a:ea typeface="Roboto"/>
                <a:cs typeface="Roboto"/>
                <a:sym typeface="Roboto"/>
              </a:rPr>
              <a:t> focus on expanding?</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Based on the query results as displayed in the Slide 9, the 87 user segment is experiencing a sharper increase in churn rates than the 30 user segment.</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It is my belief that </a:t>
            </a:r>
            <a:r>
              <a:rPr lang="en-US" sz="1200" dirty="0" err="1">
                <a:latin typeface="Roboto"/>
                <a:ea typeface="Roboto"/>
                <a:cs typeface="Roboto"/>
                <a:sym typeface="Roboto"/>
              </a:rPr>
              <a:t>Codeflix</a:t>
            </a:r>
            <a:r>
              <a:rPr lang="en-US" sz="1200" dirty="0">
                <a:latin typeface="Roboto"/>
                <a:ea typeface="Roboto"/>
                <a:cs typeface="Roboto"/>
                <a:sym typeface="Roboto"/>
              </a:rPr>
              <a:t> should focus on expanding the 30 user segment since they are the user segment that has a lower churn rate and a higher growth opportunity.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Getting Familiar with </a:t>
            </a:r>
            <a:r>
              <a:rPr lang="en" sz="2400" dirty="0" err="1">
                <a:solidFill>
                  <a:srgbClr val="222222"/>
                </a:solidFill>
                <a:highlight>
                  <a:srgbClr val="FFFFFF"/>
                </a:highlight>
                <a:latin typeface="Roboto"/>
                <a:ea typeface="Roboto"/>
                <a:cs typeface="Roboto"/>
                <a:sym typeface="Roboto"/>
              </a:rPr>
              <a:t>Codeflix</a:t>
            </a:r>
            <a:r>
              <a:rPr lang="en" sz="2400" dirty="0">
                <a:solidFill>
                  <a:srgbClr val="222222"/>
                </a:solidFill>
                <a:highlight>
                  <a:srgbClr val="FFFFFF"/>
                </a:highlight>
                <a:latin typeface="Roboto"/>
                <a:ea typeface="Roboto"/>
                <a:cs typeface="Roboto"/>
                <a:sym typeface="Roboto"/>
              </a:rPr>
              <a:t>: </a:t>
            </a:r>
            <a:r>
              <a:rPr lang="en" sz="2400" dirty="0" err="1">
                <a:solidFill>
                  <a:srgbClr val="222222"/>
                </a:solidFill>
                <a:highlight>
                  <a:srgbClr val="FFFFFF"/>
                </a:highlight>
                <a:latin typeface="Roboto"/>
                <a:ea typeface="Roboto"/>
                <a:cs typeface="Roboto"/>
                <a:sym typeface="Roboto"/>
              </a:rPr>
              <a:t>Codeflix’s</a:t>
            </a:r>
            <a:r>
              <a:rPr lang="en" sz="2400" dirty="0">
                <a:solidFill>
                  <a:srgbClr val="222222"/>
                </a:solidFill>
                <a:highlight>
                  <a:srgbClr val="FFFFFF"/>
                </a:highlight>
                <a:latin typeface="Roboto"/>
                <a:ea typeface="Roboto"/>
                <a:cs typeface="Roboto"/>
                <a:sym typeface="Roboto"/>
              </a:rPr>
              <a:t> Operational Months and User Segments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Getting Familiar with </a:t>
            </a:r>
            <a:r>
              <a:rPr lang="en-US" sz="2400" dirty="0" err="1">
                <a:solidFill>
                  <a:srgbClr val="222222"/>
                </a:solidFill>
                <a:highlight>
                  <a:srgbClr val="FFFFFF"/>
                </a:highlight>
                <a:latin typeface="Roboto"/>
                <a:ea typeface="Roboto"/>
                <a:cs typeface="Roboto"/>
                <a:sym typeface="Roboto"/>
              </a:rPr>
              <a:t>Codeflix</a:t>
            </a:r>
            <a:r>
              <a:rPr lang="en-US" sz="2400" dirty="0">
                <a:solidFill>
                  <a:srgbClr val="222222"/>
                </a:solidFill>
                <a:highlight>
                  <a:srgbClr val="FFFFFF"/>
                </a:highlight>
                <a:latin typeface="Roboto"/>
                <a:ea typeface="Roboto"/>
                <a:cs typeface="Roboto"/>
                <a:sym typeface="Roboto"/>
              </a:rPr>
              <a:t>: How many months have enough information to calculate a churn rate?</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The Overall Churn Rate Since </a:t>
            </a:r>
            <a:r>
              <a:rPr lang="en-US" sz="2400" dirty="0" err="1">
                <a:solidFill>
                  <a:srgbClr val="222222"/>
                </a:solidFill>
                <a:highlight>
                  <a:srgbClr val="FFFFFF"/>
                </a:highlight>
                <a:latin typeface="Roboto"/>
                <a:ea typeface="Roboto"/>
                <a:cs typeface="Roboto"/>
                <a:sym typeface="Roboto"/>
              </a:rPr>
              <a:t>Codeflix</a:t>
            </a:r>
            <a:r>
              <a:rPr lang="en-US" sz="2400" dirty="0">
                <a:solidFill>
                  <a:srgbClr val="222222"/>
                </a:solidFill>
                <a:highlight>
                  <a:srgbClr val="FFFFFF"/>
                </a:highlight>
                <a:latin typeface="Roboto"/>
                <a:ea typeface="Roboto"/>
                <a:cs typeface="Roboto"/>
                <a:sym typeface="Roboto"/>
              </a:rPr>
              <a:t> Started</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Comparing the Two User Segments: What User Segment Should They Focus on Expanding?</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2" algn="ctr">
              <a:buClr>
                <a:schemeClr val="dk1"/>
              </a:buClr>
              <a:buSzPts val="1100"/>
            </a:pPr>
            <a:r>
              <a:rPr lang="en-US" sz="4800" dirty="0">
                <a:solidFill>
                  <a:schemeClr val="lt1"/>
                </a:solidFill>
                <a:latin typeface="Roboto Black"/>
                <a:ea typeface="Roboto Black"/>
                <a:cs typeface="Roboto"/>
                <a:sym typeface="Roboto Black"/>
              </a:rPr>
              <a:t>										</a:t>
            </a:r>
          </a:p>
          <a:p>
            <a:pPr lvl="2" algn="ctr">
              <a:buClr>
                <a:schemeClr val="dk1"/>
              </a:buClr>
              <a:buSzPts val="1100"/>
            </a:pPr>
            <a:r>
              <a:rPr lang="en-US" sz="4800" dirty="0">
                <a:solidFill>
                  <a:schemeClr val="lt1"/>
                </a:solidFill>
                <a:latin typeface="Roboto Black"/>
                <a:ea typeface="Roboto Black"/>
                <a:cs typeface="Roboto"/>
                <a:sym typeface="Roboto Black"/>
              </a:rPr>
              <a:t>										Getting Familiar with </a:t>
            </a:r>
            <a:r>
              <a:rPr lang="en-US" sz="4800" dirty="0" err="1">
                <a:solidFill>
                  <a:schemeClr val="lt1"/>
                </a:solidFill>
                <a:latin typeface="Roboto Black"/>
                <a:ea typeface="Roboto Black"/>
                <a:cs typeface="Roboto"/>
                <a:sym typeface="Roboto Black"/>
              </a:rPr>
              <a:t>Codeflix</a:t>
            </a:r>
            <a:r>
              <a:rPr lang="en-US" sz="4800" dirty="0">
                <a:solidFill>
                  <a:schemeClr val="lt1"/>
                </a:solidFill>
                <a:latin typeface="Roboto Black"/>
                <a:ea typeface="Roboto Black"/>
                <a:cs typeface="Roboto"/>
                <a:sym typeface="Roboto Black"/>
              </a:rPr>
              <a:t>:</a:t>
            </a:r>
            <a:endParaRPr lang="en-US" sz="4800"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FA89F9C5-184C-2241-915B-6597017BF7DE}"/>
              </a:ext>
            </a:extLst>
          </p:cNvPr>
          <p:cNvSpPr txBox="1"/>
          <p:nvPr/>
        </p:nvSpPr>
        <p:spPr>
          <a:xfrm>
            <a:off x="1753644" y="2780778"/>
            <a:ext cx="6265644" cy="369332"/>
          </a:xfrm>
          <a:prstGeom prst="rect">
            <a:avLst/>
          </a:prstGeom>
          <a:noFill/>
        </p:spPr>
        <p:txBody>
          <a:bodyPr wrap="square" rtlCol="0">
            <a:spAutoFit/>
          </a:bodyPr>
          <a:lstStyle/>
          <a:p>
            <a:r>
              <a:rPr lang="en-US" sz="1800" dirty="0" err="1">
                <a:solidFill>
                  <a:schemeClr val="bg1"/>
                </a:solidFill>
              </a:rPr>
              <a:t>Codeflix’s</a:t>
            </a:r>
            <a:r>
              <a:rPr lang="en-US" sz="1800" dirty="0">
                <a:solidFill>
                  <a:schemeClr val="bg1"/>
                </a:solidFill>
              </a:rPr>
              <a:t> Operational Months and User Segments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err="1">
                <a:solidFill>
                  <a:srgbClr val="295269"/>
                </a:solidFill>
                <a:latin typeface="Roboto"/>
                <a:ea typeface="Roboto"/>
                <a:cs typeface="Roboto"/>
                <a:sym typeface="Roboto"/>
              </a:rPr>
              <a:t>Codeflix’s</a:t>
            </a:r>
            <a:r>
              <a:rPr lang="en" sz="2400" b="1" dirty="0">
                <a:solidFill>
                  <a:srgbClr val="295269"/>
                </a:solidFill>
                <a:latin typeface="Roboto"/>
                <a:ea typeface="Roboto"/>
                <a:cs typeface="Roboto"/>
                <a:sym typeface="Roboto"/>
              </a:rPr>
              <a:t> Operational Months and User Segments</a:t>
            </a:r>
            <a:endParaRPr sz="2400" b="1" dirty="0">
              <a:solidFill>
                <a:srgbClr val="295269"/>
              </a:solidFill>
              <a:latin typeface="Roboto"/>
              <a:ea typeface="Roboto"/>
              <a:cs typeface="Roboto"/>
              <a:sym typeface="Roboto"/>
            </a:endParaRPr>
          </a:p>
        </p:txBody>
      </p:sp>
      <p:sp>
        <p:nvSpPr>
          <p:cNvPr id="323" name="Shape 323"/>
          <p:cNvSpPr txBox="1"/>
          <p:nvPr/>
        </p:nvSpPr>
        <p:spPr>
          <a:xfrm>
            <a:off x="177975" y="3557391"/>
            <a:ext cx="4920900" cy="1302707"/>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 from subscriptions limit 100;</a:t>
            </a:r>
            <a:endParaRPr sz="900" dirty="0">
              <a:latin typeface="Courier New"/>
              <a:ea typeface="Courier New"/>
              <a:cs typeface="Courier New"/>
              <a:sym typeface="Courier New"/>
            </a:endParaRPr>
          </a:p>
        </p:txBody>
      </p:sp>
      <p:sp>
        <p:nvSpPr>
          <p:cNvPr id="324" name="Shape 324"/>
          <p:cNvSpPr txBox="1"/>
          <p:nvPr/>
        </p:nvSpPr>
        <p:spPr>
          <a:xfrm>
            <a:off x="177975" y="1201324"/>
            <a:ext cx="4920900" cy="225585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Codeflix</a:t>
            </a:r>
            <a:r>
              <a:rPr lang="en-US" sz="1200" dirty="0">
                <a:latin typeface="Roboto"/>
                <a:ea typeface="Roboto"/>
                <a:cs typeface="Roboto"/>
                <a:sym typeface="Roboto"/>
              </a:rPr>
              <a:t> is a video streaming service that has been operational for four months (December 2016 – March 2017) and has two user segments: 87 and 30.</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In the dataset that was provided to us, we can figure this out by executing the SQL query displayed below. This query will show us all the data that exists in the </a:t>
            </a:r>
            <a:r>
              <a:rPr lang="en-US" sz="1200" b="1" dirty="0">
                <a:latin typeface="Roboto"/>
                <a:ea typeface="Roboto"/>
                <a:cs typeface="Roboto"/>
                <a:sym typeface="Roboto"/>
              </a:rPr>
              <a:t>subscriptions </a:t>
            </a:r>
            <a:r>
              <a:rPr lang="en-US" sz="1200" dirty="0">
                <a:latin typeface="Roboto"/>
                <a:ea typeface="Roboto"/>
                <a:cs typeface="Roboto"/>
                <a:sym typeface="Roboto"/>
              </a:rPr>
              <a:t>table (the dataset provided), limited to the first 100 rows</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snapshot of the query result can be found to your right.</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F93F43D7-60E6-6140-B895-D6158766FF7F}"/>
              </a:ext>
            </a:extLst>
          </p:cNvPr>
          <p:cNvPicPr>
            <a:picLocks noChangeAspect="1"/>
          </p:cNvPicPr>
          <p:nvPr/>
        </p:nvPicPr>
        <p:blipFill>
          <a:blip r:embed="rId3"/>
          <a:stretch>
            <a:fillRect/>
          </a:stretch>
        </p:blipFill>
        <p:spPr>
          <a:xfrm>
            <a:off x="5348612" y="1201325"/>
            <a:ext cx="3620891" cy="36667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2" algn="ctr">
              <a:buClr>
                <a:schemeClr val="dk1"/>
              </a:buClr>
              <a:buSzPts val="1100"/>
            </a:pPr>
            <a:r>
              <a:rPr lang="en-US" sz="4800" dirty="0">
                <a:solidFill>
                  <a:schemeClr val="lt1"/>
                </a:solidFill>
                <a:latin typeface="Roboto Black"/>
                <a:ea typeface="Roboto Black"/>
                <a:cs typeface="Roboto"/>
                <a:sym typeface="Roboto Black"/>
              </a:rPr>
              <a:t>										</a:t>
            </a:r>
          </a:p>
          <a:p>
            <a:pPr lvl="2" algn="ctr">
              <a:buClr>
                <a:schemeClr val="dk1"/>
              </a:buClr>
              <a:buSzPts val="1100"/>
            </a:pPr>
            <a:r>
              <a:rPr lang="en-US" sz="4800" dirty="0">
                <a:solidFill>
                  <a:schemeClr val="lt1"/>
                </a:solidFill>
                <a:latin typeface="Roboto Black"/>
                <a:ea typeface="Roboto Black"/>
                <a:cs typeface="Roboto"/>
                <a:sym typeface="Roboto Black"/>
              </a:rPr>
              <a:t>										Getting Familiar with </a:t>
            </a:r>
            <a:r>
              <a:rPr lang="en-US" sz="4800" dirty="0" err="1">
                <a:solidFill>
                  <a:schemeClr val="lt1"/>
                </a:solidFill>
                <a:latin typeface="Roboto Black"/>
                <a:ea typeface="Roboto Black"/>
                <a:cs typeface="Roboto"/>
                <a:sym typeface="Roboto Black"/>
              </a:rPr>
              <a:t>Codeflix</a:t>
            </a:r>
            <a:r>
              <a:rPr lang="en-US" sz="4800" dirty="0">
                <a:solidFill>
                  <a:schemeClr val="lt1"/>
                </a:solidFill>
                <a:latin typeface="Roboto Black"/>
                <a:ea typeface="Roboto Black"/>
                <a:cs typeface="Roboto"/>
                <a:sym typeface="Roboto Black"/>
              </a:rPr>
              <a:t>:</a:t>
            </a:r>
            <a:endParaRPr lang="en-US" sz="4800"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FA89F9C5-184C-2241-915B-6597017BF7DE}"/>
              </a:ext>
            </a:extLst>
          </p:cNvPr>
          <p:cNvSpPr txBox="1"/>
          <p:nvPr/>
        </p:nvSpPr>
        <p:spPr>
          <a:xfrm>
            <a:off x="814193" y="2793304"/>
            <a:ext cx="7330356" cy="369332"/>
          </a:xfrm>
          <a:prstGeom prst="rect">
            <a:avLst/>
          </a:prstGeom>
          <a:noFill/>
        </p:spPr>
        <p:txBody>
          <a:bodyPr wrap="square" rtlCol="0">
            <a:spAutoFit/>
          </a:bodyPr>
          <a:lstStyle/>
          <a:p>
            <a:r>
              <a:rPr lang="en-US" sz="1800" dirty="0">
                <a:solidFill>
                  <a:schemeClr val="bg1"/>
                </a:solidFill>
              </a:rPr>
              <a:t>How many months have enough information to calculate a churn rate?</a:t>
            </a:r>
          </a:p>
        </p:txBody>
      </p:sp>
    </p:spTree>
    <p:extLst>
      <p:ext uri="{BB962C8B-B14F-4D97-AF65-F5344CB8AC3E}">
        <p14:creationId xmlns:p14="http://schemas.microsoft.com/office/powerpoint/2010/main" val="382820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How many months have enough information to calculate </a:t>
            </a:r>
            <a:r>
              <a:rPr lang="en" sz="2400" b="1" dirty="0" err="1">
                <a:solidFill>
                  <a:srgbClr val="295269"/>
                </a:solidFill>
                <a:latin typeface="Roboto"/>
                <a:ea typeface="Roboto"/>
                <a:cs typeface="Roboto"/>
                <a:sym typeface="Roboto"/>
              </a:rPr>
              <a:t>Codeflix’s</a:t>
            </a:r>
            <a:r>
              <a:rPr lang="en" sz="2400" b="1" dirty="0">
                <a:solidFill>
                  <a:srgbClr val="295269"/>
                </a:solidFill>
                <a:latin typeface="Roboto"/>
                <a:ea typeface="Roboto"/>
                <a:cs typeface="Roboto"/>
                <a:sym typeface="Roboto"/>
              </a:rPr>
              <a:t> churn rate?</a:t>
            </a:r>
            <a:endParaRPr sz="2400" b="1" dirty="0">
              <a:solidFill>
                <a:srgbClr val="295269"/>
              </a:solidFill>
              <a:latin typeface="Roboto"/>
              <a:ea typeface="Roboto"/>
              <a:cs typeface="Roboto"/>
              <a:sym typeface="Roboto"/>
            </a:endParaRPr>
          </a:p>
        </p:txBody>
      </p:sp>
      <p:sp>
        <p:nvSpPr>
          <p:cNvPr id="323" name="Shape 323"/>
          <p:cNvSpPr txBox="1"/>
          <p:nvPr/>
        </p:nvSpPr>
        <p:spPr>
          <a:xfrm>
            <a:off x="5262382" y="1201325"/>
            <a:ext cx="3569918" cy="318278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min(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max(</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from subscriptions;</a:t>
            </a:r>
            <a:endParaRPr sz="900" dirty="0">
              <a:latin typeface="Courier New"/>
              <a:ea typeface="Courier New"/>
              <a:cs typeface="Courier New"/>
              <a:sym typeface="Courier New"/>
            </a:endParaRPr>
          </a:p>
        </p:txBody>
      </p:sp>
      <p:sp>
        <p:nvSpPr>
          <p:cNvPr id="324" name="Shape 324"/>
          <p:cNvSpPr txBox="1"/>
          <p:nvPr/>
        </p:nvSpPr>
        <p:spPr>
          <a:xfrm>
            <a:off x="177975" y="1201324"/>
            <a:ext cx="4920900" cy="24562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Based on the dataset provided, three out of the four months </a:t>
            </a:r>
            <a:r>
              <a:rPr lang="en-US" sz="1200" dirty="0" err="1">
                <a:latin typeface="Roboto"/>
                <a:ea typeface="Roboto"/>
                <a:cs typeface="Roboto"/>
                <a:sym typeface="Roboto"/>
              </a:rPr>
              <a:t>Codeflix</a:t>
            </a:r>
            <a:r>
              <a:rPr lang="en-US" sz="1200" dirty="0">
                <a:latin typeface="Roboto"/>
                <a:ea typeface="Roboto"/>
                <a:cs typeface="Roboto"/>
                <a:sym typeface="Roboto"/>
              </a:rPr>
              <a:t> has been operational (January 2017 – March 2017) have enough information to calculate a churn rate.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We can figure this out by executing the SQL query displayed to your right. This query will show us the earliest subscription start date and the latest subscription end date.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 snapshot of the query result can be found below.</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69211C00-905E-5F48-B225-3B98D9EF84A3}"/>
              </a:ext>
            </a:extLst>
          </p:cNvPr>
          <p:cNvPicPr>
            <a:picLocks noChangeAspect="1"/>
          </p:cNvPicPr>
          <p:nvPr/>
        </p:nvPicPr>
        <p:blipFill>
          <a:blip r:embed="rId3"/>
          <a:stretch>
            <a:fillRect/>
          </a:stretch>
        </p:blipFill>
        <p:spPr>
          <a:xfrm>
            <a:off x="177975" y="3838880"/>
            <a:ext cx="4862561" cy="545230"/>
          </a:xfrm>
          <a:prstGeom prst="rect">
            <a:avLst/>
          </a:prstGeom>
        </p:spPr>
      </p:pic>
    </p:spTree>
    <p:extLst>
      <p:ext uri="{BB962C8B-B14F-4D97-AF65-F5344CB8AC3E}">
        <p14:creationId xmlns:p14="http://schemas.microsoft.com/office/powerpoint/2010/main" val="306908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446682" y="1778487"/>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1">
            <a:noAutofit/>
          </a:bodyPr>
          <a:lstStyle/>
          <a:p>
            <a:pPr lvl="2" algn="ctr">
              <a:buClr>
                <a:schemeClr val="dk1"/>
              </a:buClr>
              <a:buSzPts val="1100"/>
            </a:pPr>
            <a:r>
              <a:rPr lang="en-US" sz="3200" dirty="0">
                <a:solidFill>
                  <a:schemeClr val="lt1"/>
                </a:solidFill>
                <a:latin typeface="Roboto Black"/>
                <a:ea typeface="Roboto Black"/>
                <a:cs typeface="Roboto"/>
                <a:sym typeface="Roboto Black"/>
              </a:rPr>
              <a:t>										</a:t>
            </a:r>
          </a:p>
          <a:p>
            <a:pPr lvl="2" algn="ctr">
              <a:buClr>
                <a:schemeClr val="dk1"/>
              </a:buClr>
              <a:buSzPts val="1100"/>
            </a:pPr>
            <a:r>
              <a:rPr lang="en-US" sz="3200" dirty="0">
                <a:solidFill>
                  <a:schemeClr val="lt1"/>
                </a:solidFill>
                <a:latin typeface="Roboto Black"/>
                <a:ea typeface="Roboto Black"/>
                <a:cs typeface="Roboto"/>
                <a:sym typeface="Roboto Black"/>
              </a:rPr>
              <a:t>										The Overall Churn Rate Since </a:t>
            </a:r>
            <a:r>
              <a:rPr lang="en-US" sz="3200" dirty="0" err="1">
                <a:solidFill>
                  <a:schemeClr val="lt1"/>
                </a:solidFill>
                <a:latin typeface="Roboto Black"/>
                <a:ea typeface="Roboto Black"/>
                <a:cs typeface="Roboto"/>
                <a:sym typeface="Roboto Black"/>
              </a:rPr>
              <a:t>Codeflix</a:t>
            </a:r>
            <a:r>
              <a:rPr lang="en-US" sz="3200" dirty="0">
                <a:solidFill>
                  <a:schemeClr val="lt1"/>
                </a:solidFill>
                <a:latin typeface="Roboto Black"/>
                <a:ea typeface="Roboto Black"/>
                <a:cs typeface="Roboto"/>
                <a:sym typeface="Roboto Black"/>
              </a:rPr>
              <a:t> Began</a:t>
            </a:r>
          </a:p>
        </p:txBody>
      </p:sp>
    </p:spTree>
    <p:extLst>
      <p:ext uri="{BB962C8B-B14F-4D97-AF65-F5344CB8AC3E}">
        <p14:creationId xmlns:p14="http://schemas.microsoft.com/office/powerpoint/2010/main" val="15484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The Overall Churn Rate Since </a:t>
            </a:r>
            <a:r>
              <a:rPr lang="en" sz="2400" b="1" dirty="0" err="1">
                <a:solidFill>
                  <a:srgbClr val="295269"/>
                </a:solidFill>
                <a:latin typeface="Roboto"/>
                <a:ea typeface="Roboto"/>
                <a:cs typeface="Roboto"/>
                <a:sym typeface="Roboto"/>
              </a:rPr>
              <a:t>Codeflix</a:t>
            </a:r>
            <a:r>
              <a:rPr lang="en" sz="2400" b="1" dirty="0">
                <a:solidFill>
                  <a:srgbClr val="295269"/>
                </a:solidFill>
                <a:latin typeface="Roboto"/>
                <a:ea typeface="Roboto"/>
                <a:cs typeface="Roboto"/>
                <a:sym typeface="Roboto"/>
              </a:rPr>
              <a:t> Began</a:t>
            </a:r>
            <a:endParaRPr sz="2400" b="1" dirty="0">
              <a:solidFill>
                <a:srgbClr val="295269"/>
              </a:solidFill>
              <a:latin typeface="Roboto"/>
              <a:ea typeface="Roboto"/>
              <a:cs typeface="Roboto"/>
              <a:sym typeface="Roboto"/>
            </a:endParaRPr>
          </a:p>
        </p:txBody>
      </p:sp>
      <p:sp>
        <p:nvSpPr>
          <p:cNvPr id="323" name="Shape 323"/>
          <p:cNvSpPr txBox="1"/>
          <p:nvPr/>
        </p:nvSpPr>
        <p:spPr>
          <a:xfrm>
            <a:off x="5262382" y="1201325"/>
            <a:ext cx="3569918" cy="318278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month, round(1.0 * sum_canceled_87/sum_active_87,2) as churn_rate_87, round(1.0 * sum_canceled_30/sum_active_30,2) as churn_rate_30 from status_aggregate;</a:t>
            </a:r>
          </a:p>
        </p:txBody>
      </p:sp>
      <p:sp>
        <p:nvSpPr>
          <p:cNvPr id="324" name="Shape 324"/>
          <p:cNvSpPr txBox="1"/>
          <p:nvPr/>
        </p:nvSpPr>
        <p:spPr>
          <a:xfrm>
            <a:off x="177975" y="1201325"/>
            <a:ext cx="4920900" cy="179239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To get a company’s churn rate, we calculate this by dividing the number of cancellations during a given time period by the total number of subscribers. In </a:t>
            </a:r>
            <a:r>
              <a:rPr lang="en-US" sz="1200" dirty="0" err="1">
                <a:latin typeface="Roboto"/>
                <a:ea typeface="Roboto"/>
                <a:cs typeface="Roboto"/>
                <a:sym typeface="Roboto"/>
              </a:rPr>
              <a:t>Codeflix’s</a:t>
            </a:r>
            <a:r>
              <a:rPr lang="en-US" sz="1200" dirty="0">
                <a:latin typeface="Roboto"/>
                <a:ea typeface="Roboto"/>
                <a:cs typeface="Roboto"/>
                <a:sym typeface="Roboto"/>
              </a:rPr>
              <a:t> case, we’re calculating the churn rate for the months of January 2017, February 2017 and March 2017.</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dirty="0">
                <a:latin typeface="Roboto"/>
                <a:ea typeface="Roboto"/>
                <a:cs typeface="Roboto"/>
                <a:sym typeface="Roboto"/>
              </a:rPr>
              <a:t>In SQL, a snapshot of the query used to get this result is displayed to your right and snapshot of the query result is displayed below.</a:t>
            </a:r>
          </a:p>
        </p:txBody>
      </p:sp>
      <p:pic>
        <p:nvPicPr>
          <p:cNvPr id="3" name="Picture 2">
            <a:extLst>
              <a:ext uri="{FF2B5EF4-FFF2-40B4-BE49-F238E27FC236}">
                <a16:creationId xmlns:a16="http://schemas.microsoft.com/office/drawing/2014/main" id="{7261752F-D82B-1147-8B64-29949FE6DDBB}"/>
              </a:ext>
            </a:extLst>
          </p:cNvPr>
          <p:cNvPicPr>
            <a:picLocks noChangeAspect="1"/>
          </p:cNvPicPr>
          <p:nvPr/>
        </p:nvPicPr>
        <p:blipFill>
          <a:blip r:embed="rId3"/>
          <a:stretch>
            <a:fillRect/>
          </a:stretch>
        </p:blipFill>
        <p:spPr>
          <a:xfrm>
            <a:off x="177975" y="3326451"/>
            <a:ext cx="4920900" cy="1057659"/>
          </a:xfrm>
          <a:prstGeom prst="rect">
            <a:avLst/>
          </a:prstGeom>
        </p:spPr>
      </p:pic>
    </p:spTree>
    <p:extLst>
      <p:ext uri="{BB962C8B-B14F-4D97-AF65-F5344CB8AC3E}">
        <p14:creationId xmlns:p14="http://schemas.microsoft.com/office/powerpoint/2010/main" val="939195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446682" y="1778487"/>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1">
            <a:noAutofit/>
          </a:bodyPr>
          <a:lstStyle/>
          <a:p>
            <a:pPr lvl="2" algn="ctr">
              <a:buClr>
                <a:schemeClr val="dk1"/>
              </a:buClr>
              <a:buSzPts val="1100"/>
            </a:pPr>
            <a:r>
              <a:rPr lang="en-US" sz="4000" dirty="0">
                <a:solidFill>
                  <a:schemeClr val="lt1"/>
                </a:solidFill>
                <a:latin typeface="Roboto Black"/>
                <a:ea typeface="Roboto Black"/>
                <a:cs typeface="Roboto"/>
                <a:sym typeface="Roboto Black"/>
              </a:rPr>
              <a:t>										</a:t>
            </a:r>
          </a:p>
          <a:p>
            <a:pPr lvl="2" algn="ctr">
              <a:buClr>
                <a:schemeClr val="dk1"/>
              </a:buClr>
              <a:buSzPts val="1100"/>
            </a:pPr>
            <a:r>
              <a:rPr lang="en-US" sz="4000" dirty="0">
                <a:solidFill>
                  <a:schemeClr val="lt1"/>
                </a:solidFill>
                <a:latin typeface="Roboto Black"/>
                <a:ea typeface="Roboto Black"/>
                <a:cs typeface="Roboto"/>
                <a:sym typeface="Roboto Black"/>
              </a:rPr>
              <a:t>									</a:t>
            </a:r>
          </a:p>
          <a:p>
            <a:pPr lvl="2" algn="ctr">
              <a:buClr>
                <a:schemeClr val="dk1"/>
              </a:buClr>
              <a:buSzPts val="1100"/>
            </a:pPr>
            <a:r>
              <a:rPr lang="en-US" sz="4000" dirty="0">
                <a:solidFill>
                  <a:schemeClr val="lt1"/>
                </a:solidFill>
                <a:latin typeface="Roboto Black"/>
                <a:ea typeface="Roboto Black"/>
                <a:cs typeface="Roboto"/>
                <a:sym typeface="Roboto Black"/>
              </a:rPr>
              <a:t>										Comparing the Two User Segments:</a:t>
            </a:r>
          </a:p>
        </p:txBody>
      </p:sp>
      <p:sp>
        <p:nvSpPr>
          <p:cNvPr id="3" name="TextBox 2">
            <a:extLst>
              <a:ext uri="{FF2B5EF4-FFF2-40B4-BE49-F238E27FC236}">
                <a16:creationId xmlns:a16="http://schemas.microsoft.com/office/drawing/2014/main" id="{C7AA4376-9150-424A-A089-55F3151A966F}"/>
              </a:ext>
            </a:extLst>
          </p:cNvPr>
          <p:cNvSpPr txBox="1"/>
          <p:nvPr/>
        </p:nvSpPr>
        <p:spPr>
          <a:xfrm>
            <a:off x="1352812" y="2843408"/>
            <a:ext cx="7330356" cy="400110"/>
          </a:xfrm>
          <a:prstGeom prst="rect">
            <a:avLst/>
          </a:prstGeom>
          <a:noFill/>
        </p:spPr>
        <p:txBody>
          <a:bodyPr wrap="square" rtlCol="0">
            <a:spAutoFit/>
          </a:bodyPr>
          <a:lstStyle/>
          <a:p>
            <a:r>
              <a:rPr lang="en-US" sz="2000" dirty="0">
                <a:solidFill>
                  <a:schemeClr val="bg1"/>
                </a:solidFill>
              </a:rPr>
              <a:t>What user segment should </a:t>
            </a:r>
            <a:r>
              <a:rPr lang="en-US" sz="2000" dirty="0" err="1">
                <a:solidFill>
                  <a:schemeClr val="bg1"/>
                </a:solidFill>
              </a:rPr>
              <a:t>Codeflix</a:t>
            </a:r>
            <a:r>
              <a:rPr lang="en-US" sz="2000" dirty="0">
                <a:solidFill>
                  <a:schemeClr val="bg1"/>
                </a:solidFill>
              </a:rPr>
              <a:t> focus on expanding?</a:t>
            </a:r>
          </a:p>
        </p:txBody>
      </p:sp>
    </p:spTree>
    <p:extLst>
      <p:ext uri="{BB962C8B-B14F-4D97-AF65-F5344CB8AC3E}">
        <p14:creationId xmlns:p14="http://schemas.microsoft.com/office/powerpoint/2010/main" val="35409665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8726</TotalTime>
  <Words>506</Words>
  <Application>Microsoft Macintosh PowerPoint</Application>
  <PresentationFormat>On-screen Show (16:9)</PresentationFormat>
  <Paragraphs>44</Paragraphs>
  <Slides>10</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Roboto Black</vt:lpstr>
      <vt:lpstr>Courier New</vt:lpstr>
      <vt:lpstr>Dosis</vt:lpstr>
      <vt:lpstr>Roboto Thin</vt:lpstr>
      <vt:lpstr>Arial</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clarijessinet2007@gmail.com</cp:lastModifiedBy>
  <cp:revision>24</cp:revision>
  <dcterms:modified xsi:type="dcterms:W3CDTF">2018-07-09T01:17:23Z</dcterms:modified>
</cp:coreProperties>
</file>